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9" r:id="rId2"/>
    <p:sldId id="308" r:id="rId3"/>
    <p:sldId id="261" r:id="rId4"/>
    <p:sldId id="276" r:id="rId5"/>
    <p:sldId id="304" r:id="rId6"/>
    <p:sldId id="277" r:id="rId7"/>
    <p:sldId id="297" r:id="rId8"/>
    <p:sldId id="298" r:id="rId9"/>
    <p:sldId id="299" r:id="rId10"/>
    <p:sldId id="300" r:id="rId11"/>
    <p:sldId id="301" r:id="rId12"/>
    <p:sldId id="267" r:id="rId13"/>
    <p:sldId id="286" r:id="rId14"/>
    <p:sldId id="287" r:id="rId15"/>
    <p:sldId id="303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302" r:id="rId24"/>
    <p:sldId id="295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6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17314-58AB-49C4-B780-D8240B10E0CE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171BC-0BA3-4C77-97AF-71C384BB8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23EF-24D8-430B-8326-D6077F4DC5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BADBF-3A30-4811-BBEC-69C70DD170B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23CC641-109D-4432-8A1B-DFB5F89C878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4AEAFE-35DB-4060-B49F-EEB324FA9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641-109D-4432-8A1B-DFB5F89C878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EAFE-35DB-4060-B49F-EEB324FA9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623CC641-109D-4432-8A1B-DFB5F89C878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B94AEAFE-35DB-4060-B49F-EEB324FA9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641-109D-4432-8A1B-DFB5F89C878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4AEAFE-35DB-4060-B49F-EEB324FA97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641-109D-4432-8A1B-DFB5F89C878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4AEAFE-35DB-4060-B49F-EEB324FA97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3CC641-109D-4432-8A1B-DFB5F89C878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4AEAFE-35DB-4060-B49F-EEB324FA97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3CC641-109D-4432-8A1B-DFB5F89C878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4AEAFE-35DB-4060-B49F-EEB324FA97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641-109D-4432-8A1B-DFB5F89C878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4AEAFE-35DB-4060-B49F-EEB324FA9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641-109D-4432-8A1B-DFB5F89C878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4AEAFE-35DB-4060-B49F-EEB324FA9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641-109D-4432-8A1B-DFB5F89C878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4AEAFE-35DB-4060-B49F-EEB324FA97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623CC641-109D-4432-8A1B-DFB5F89C878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4AEAFE-35DB-4060-B49F-EEB324FA97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10/13/2017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wmf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90542" y="399984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spc="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Bismillahir</a:t>
            </a:r>
            <a:r>
              <a:rPr lang="en-US" sz="5400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5400" spc="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Rahmanir</a:t>
            </a:r>
            <a:r>
              <a:rPr lang="en-US" sz="5400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5400" spc="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Rahim</a:t>
            </a:r>
            <a:endParaRPr lang="en-US" sz="5400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934" y="1577826"/>
            <a:ext cx="6248399" cy="15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139" y="418054"/>
            <a:ext cx="1146153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বিজ্ঞা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প্রকৃষ্ট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434" y="4346333"/>
            <a:ext cx="1127234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বিজ্ঞা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পর্ষবেক্ষণ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115" y="1364776"/>
            <a:ext cx="991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9242" y="1828805"/>
            <a:ext cx="530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চিন্তা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5595" y="2333772"/>
            <a:ext cx="285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কারণ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দর্শাতে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9243" y="2879682"/>
            <a:ext cx="285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যুক্তি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দিতে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5845" y="3302733"/>
            <a:ext cx="9198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শিখিয়ে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কল্পনাশক্তিকে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উদ্দীপ্ত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137" y="5255963"/>
            <a:ext cx="11450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পর্ষবেক্ষণ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পর্ষবেক্ষণ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45" t="3597"/>
          <a:stretch/>
        </p:blipFill>
        <p:spPr>
          <a:xfrm>
            <a:off x="10641724" y="0"/>
            <a:ext cx="1550276" cy="680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45" t="3597"/>
          <a:stretch/>
        </p:blipFill>
        <p:spPr>
          <a:xfrm rot="10800000">
            <a:off x="19049" y="12356"/>
            <a:ext cx="2093529" cy="680754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576553" y="2292824"/>
            <a:ext cx="9222826" cy="1460310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/>
              <a:t>ভৌত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রাশি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68" y="1714500"/>
            <a:ext cx="1939382" cy="218293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696" y="1885950"/>
            <a:ext cx="2392054" cy="2136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6300" y="1504950"/>
            <a:ext cx="2990850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100" y="1238250"/>
            <a:ext cx="2647950" cy="30670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13409" y="511645"/>
            <a:ext cx="49423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515535"/>
            <a:ext cx="11258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ভৌত জগতে যা কিছু পরিমাপ করা যায় তাকে রাশি বলে।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দৈর্ঘ্য,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ভর,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বেগ,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রাশি।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151" y="1440595"/>
            <a:ext cx="10985153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রাশি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যেগুলো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রাশিবলে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8897" y="415678"/>
            <a:ext cx="962084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এবার আ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রাশি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পরিমাপের ভিডিটি দে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7105" y="2864069"/>
            <a:ext cx="47244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ভিডিওটিতে কী কী দেখেছো?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732" y="4067085"/>
            <a:ext cx="865943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332" y="4055995"/>
            <a:ext cx="73770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6732" y="4067085"/>
            <a:ext cx="819455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432" y="4065777"/>
            <a:ext cx="146685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3982" y="4047948"/>
            <a:ext cx="186301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দীপন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9482" y="4050792"/>
            <a:ext cx="22846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পদার্থের পরিমাণ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5632" y="4045104"/>
            <a:ext cx="183415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প্রবাহ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901762" y="1587637"/>
          <a:ext cx="1752600" cy="1478756"/>
        </p:xfrm>
        <a:graphic>
          <a:graphicData uri="http://schemas.openxmlformats.org/presentationml/2006/ole">
            <p:oleObj spid="_x0000_s20482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38451" y="4848880"/>
            <a:ext cx="7238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রাশিগুলো কি 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কোনো রাশির উপর নির্ভর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8392" y="5663625"/>
            <a:ext cx="216277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নির্ভর করে 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088" y="5657850"/>
            <a:ext cx="3196709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এরা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রাশি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9778" y="1008993"/>
            <a:ext cx="638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841" y="2175641"/>
            <a:ext cx="1133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ভয়ঙ্কর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তালুকদারী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দ্বীপে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2152" y="2885087"/>
            <a:ext cx="441434" cy="10878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317531" y="2900856"/>
            <a:ext cx="441434" cy="10878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004442" y="2885092"/>
            <a:ext cx="441434" cy="10878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596759" y="2885092"/>
            <a:ext cx="441434" cy="10878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378262" y="2900857"/>
            <a:ext cx="441434" cy="10878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207062" y="2869326"/>
            <a:ext cx="441434" cy="10878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689023" y="2869328"/>
            <a:ext cx="441434" cy="10878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8730" y="4020188"/>
            <a:ext cx="11703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দীপন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059" y="1866264"/>
            <a:ext cx="11205954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লব্ধ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রাশি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লব্ধ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6456" y="480582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endParaRPr lang="en-US" sz="66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60380" y="1479623"/>
            <a:ext cx="6477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8858" y="195615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88773" y="1508054"/>
            <a:ext cx="0" cy="408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946792" y="1479617"/>
            <a:ext cx="0" cy="408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98255" y="1465976"/>
            <a:ext cx="0" cy="408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7"/>
          <p:cNvSpPr txBox="1">
            <a:spLocks/>
          </p:cNvSpPr>
          <p:nvPr/>
        </p:nvSpPr>
        <p:spPr>
          <a:xfrm>
            <a:off x="8528178" y="2620247"/>
            <a:ext cx="1676400" cy="27733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ত্বরণ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6"/>
          <p:cNvSpPr>
            <a:spLocks noGrp="1"/>
          </p:cNvSpPr>
          <p:nvPr>
            <p:ph sz="quarter" idx="1"/>
          </p:nvPr>
        </p:nvSpPr>
        <p:spPr>
          <a:xfrm>
            <a:off x="2069193" y="2450254"/>
            <a:ext cx="2574996" cy="3878357"/>
          </a:xfrm>
        </p:spPr>
        <p:txBody>
          <a:bodyPr>
            <a:noAutofit/>
          </a:bodyPr>
          <a:lstStyle/>
          <a:p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</a:p>
          <a:p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ভর</a:t>
            </a:r>
          </a:p>
          <a:p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পমাত্রা</a:t>
            </a:r>
          </a:p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ৎপ্রবাহ</a:t>
            </a:r>
            <a:endParaRPr lang="bn-BD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দীপন 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</a:p>
          <a:p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পদার্থের পরিমান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919164" y="1946028"/>
            <a:ext cx="230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লব্ধ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9601" y="862083"/>
            <a:ext cx="10240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মৌলিক রাশিসমূহ থেকে লব্ধ রাশি লাভ 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যায়, 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843" y="2008735"/>
            <a:ext cx="4836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বল</a:t>
            </a:r>
            <a:r>
              <a:rPr lang="en-US" sz="3200" dirty="0" smtClean="0"/>
              <a:t> = </a:t>
            </a:r>
            <a:r>
              <a:rPr lang="en-US" sz="3200" dirty="0" err="1" smtClean="0"/>
              <a:t>ভর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Microsoft YaHei"/>
                <a:ea typeface="Microsoft YaHei"/>
              </a:rPr>
              <a:t>ⅹ</a:t>
            </a:r>
            <a:r>
              <a:rPr lang="en-US" sz="3200" dirty="0" err="1" smtClean="0"/>
              <a:t>ত্বরণ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71008" y="2620371"/>
            <a:ext cx="4836695" cy="1069131"/>
            <a:chOff x="2671008" y="2620371"/>
            <a:chExt cx="4836695" cy="1069131"/>
          </a:xfrm>
        </p:grpSpPr>
        <p:sp>
          <p:nvSpPr>
            <p:cNvPr id="7" name="TextBox 6"/>
            <p:cNvSpPr txBox="1"/>
            <p:nvPr/>
          </p:nvSpPr>
          <p:spPr>
            <a:xfrm>
              <a:off x="2671008" y="2637250"/>
              <a:ext cx="4836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      </a:t>
              </a:r>
              <a:r>
                <a:rPr lang="en-US" sz="3600" dirty="0" smtClean="0"/>
                <a:t>= </a:t>
              </a:r>
              <a:r>
                <a:rPr lang="en-US" sz="3200" dirty="0" err="1" smtClean="0"/>
                <a:t>ভর</a:t>
              </a:r>
              <a:r>
                <a:rPr lang="en-US" sz="3200" dirty="0" smtClean="0"/>
                <a:t> </a:t>
              </a:r>
              <a:r>
                <a:rPr lang="en-US" sz="3200" dirty="0" smtClean="0">
                  <a:latin typeface="Microsoft YaHei"/>
                  <a:ea typeface="Microsoft YaHei"/>
                </a:rPr>
                <a:t>ⅹ</a:t>
              </a:r>
              <a:r>
                <a:rPr lang="en-US" sz="3200" dirty="0" smtClean="0"/>
                <a:t> </a:t>
              </a:r>
              <a:endParaRPr lang="en-US" sz="3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58857" y="2620371"/>
              <a:ext cx="1050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বেগ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17913" y="3166282"/>
              <a:ext cx="1050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সময়</a:t>
              </a:r>
              <a:endParaRPr lang="en-US" sz="28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995079" y="3138986"/>
              <a:ext cx="1105469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725599" y="3739487"/>
            <a:ext cx="4836695" cy="1130686"/>
            <a:chOff x="2671008" y="2620371"/>
            <a:chExt cx="4836695" cy="1130686"/>
          </a:xfrm>
        </p:grpSpPr>
        <p:sp>
          <p:nvSpPr>
            <p:cNvPr id="13" name="TextBox 12"/>
            <p:cNvSpPr txBox="1"/>
            <p:nvPr/>
          </p:nvSpPr>
          <p:spPr>
            <a:xfrm>
              <a:off x="2671008" y="2637250"/>
              <a:ext cx="4836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      </a:t>
              </a:r>
              <a:r>
                <a:rPr lang="en-US" sz="3600" dirty="0" smtClean="0"/>
                <a:t>= </a:t>
              </a:r>
              <a:r>
                <a:rPr lang="en-US" sz="3200" dirty="0" err="1" smtClean="0"/>
                <a:t>ভর</a:t>
              </a:r>
              <a:r>
                <a:rPr lang="en-US" sz="3200" dirty="0" smtClean="0"/>
                <a:t> </a:t>
              </a:r>
              <a:r>
                <a:rPr lang="en-US" sz="3200" dirty="0" smtClean="0">
                  <a:latin typeface="Microsoft YaHei"/>
                  <a:ea typeface="Microsoft YaHei"/>
                </a:rPr>
                <a:t>ⅹ</a:t>
              </a:r>
              <a:r>
                <a:rPr lang="en-US" sz="3200" dirty="0" smtClean="0"/>
                <a:t> 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8857" y="2620371"/>
              <a:ext cx="1050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দূরত্ব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17913" y="3166282"/>
              <a:ext cx="1275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সময়</a:t>
              </a:r>
              <a:r>
                <a:rPr lang="en-US" sz="2800" dirty="0" smtClean="0"/>
                <a:t> </a:t>
              </a:r>
              <a:r>
                <a:rPr lang="en-US" sz="3200" baseline="30000" dirty="0" smtClean="0"/>
                <a:t>2</a:t>
              </a:r>
              <a:endParaRPr lang="en-US" sz="32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995079" y="3138986"/>
              <a:ext cx="1105469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466531" y="4926842"/>
            <a:ext cx="449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24084" y="813955"/>
            <a:ext cx="88437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ও প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রিমাপ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579" y="2450248"/>
            <a:ext cx="1058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453" y="3797786"/>
            <a:ext cx="112109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রিমাপ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স্ট্যান্ডার্ড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পরিমাণকে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748"/>
            <a:ext cx="11785600" cy="6565852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238216" y="142852"/>
            <a:ext cx="9836184" cy="6715148"/>
          </a:xfrm>
          <a:prstGeom prst="donu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##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মোগলটুলা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##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73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tance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483934" y="914399"/>
            <a:ext cx="11081273" cy="491430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45636" y="-1"/>
            <a:ext cx="12237636" cy="6858001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4247" y="405825"/>
            <a:ext cx="683268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নিচের ছবিটিতে কী দেখতে পাচ্ছ?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301" y="6000750"/>
            <a:ext cx="703664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দূরত্ব পরিমাপকে আমরা কী বলতে পারি?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7700" y="1091624"/>
            <a:ext cx="9280208" cy="2604075"/>
            <a:chOff x="304800" y="1091625"/>
            <a:chExt cx="6934200" cy="2261174"/>
          </a:xfrm>
        </p:grpSpPr>
        <p:cxnSp>
          <p:nvCxnSpPr>
            <p:cNvPr id="9" name="Straight Arrow Connector 8"/>
            <p:cNvCxnSpPr>
              <a:stCxn id="11" idx="2"/>
            </p:cNvCxnSpPr>
            <p:nvPr/>
          </p:nvCxnSpPr>
          <p:spPr>
            <a:xfrm rot="5400000">
              <a:off x="1238255" y="2495553"/>
              <a:ext cx="1676399" cy="380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1" idx="2"/>
            </p:cNvCxnSpPr>
            <p:nvPr/>
          </p:nvCxnSpPr>
          <p:spPr>
            <a:xfrm rot="16200000" flipH="1">
              <a:off x="3867151" y="-95251"/>
              <a:ext cx="1600198" cy="51435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4800" y="1091625"/>
              <a:ext cx="3581400" cy="5847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স্কুল থেকে বাড়ির দূরত্ব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5753" y="5992779"/>
            <a:ext cx="254950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282" y="6017585"/>
            <a:ext cx="815841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বিজ্ঞানের ভাষায় এরূপ পরিমাপকে আমরা কী বলতে পারি?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54277" y="6001196"/>
            <a:ext cx="1300249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909" y="1009650"/>
            <a:ext cx="602629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দৈর্ঘ্য রাশিটির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কয়টি অংশ ও কী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20650900">
            <a:off x="9098407" y="1325906"/>
            <a:ext cx="1332017" cy="937305"/>
            <a:chOff x="11506200" y="762000"/>
            <a:chExt cx="1066800" cy="685800"/>
          </a:xfrm>
        </p:grpSpPr>
        <p:sp>
          <p:nvSpPr>
            <p:cNvPr id="17" name="Oval Callout 16"/>
            <p:cNvSpPr/>
            <p:nvPr/>
          </p:nvSpPr>
          <p:spPr>
            <a:xfrm>
              <a:off x="11506200" y="762000"/>
              <a:ext cx="1066800" cy="685800"/>
            </a:xfrm>
            <a:prstGeom prst="wedgeEllipseCallout">
              <a:avLst>
                <a:gd name="adj1" fmla="val -25297"/>
                <a:gd name="adj2" fmla="val 19583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26870" y="916656"/>
              <a:ext cx="802650" cy="4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20586343">
            <a:off x="7835326" y="1636716"/>
            <a:ext cx="1336358" cy="797511"/>
            <a:chOff x="10515600" y="838200"/>
            <a:chExt cx="838200" cy="612019"/>
          </a:xfrm>
        </p:grpSpPr>
        <p:sp>
          <p:nvSpPr>
            <p:cNvPr id="20" name="Oval Callout 19"/>
            <p:cNvSpPr/>
            <p:nvPr/>
          </p:nvSpPr>
          <p:spPr>
            <a:xfrm flipH="1">
              <a:off x="10515600" y="838200"/>
              <a:ext cx="838200" cy="609600"/>
            </a:xfrm>
            <a:prstGeom prst="wedgeEllipseCallout">
              <a:avLst>
                <a:gd name="adj1" fmla="val -30492"/>
                <a:gd name="adj2" fmla="val 215625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83271" y="1001456"/>
              <a:ext cx="485832" cy="44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2" grpId="0" animBg="1"/>
      <p:bldP spid="12" grpId="1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ga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11887200" cy="685799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ale-1.pn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tretch>
            <a:fillRect/>
          </a:stretch>
        </p:blipFill>
        <p:spPr>
          <a:xfrm>
            <a:off x="2956527" y="299544"/>
            <a:ext cx="1137964" cy="59488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67000" y="6248400"/>
            <a:ext cx="4673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o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999" y="2286000"/>
            <a:ext cx="2068587" cy="4191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590800" y="2309750"/>
            <a:ext cx="4876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685800"/>
            <a:ext cx="528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বালকটির উচ্চতা মেপে দেখি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191000" y="1390650"/>
            <a:ext cx="2133600" cy="838200"/>
          </a:xfrm>
          <a:prstGeom prst="wedgeEllipseCallout">
            <a:avLst>
              <a:gd name="adj1" fmla="val -75833"/>
              <a:gd name="adj2" fmla="val 5480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ফুট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 flipH="1">
            <a:off x="381000" y="1246496"/>
            <a:ext cx="2844800" cy="990600"/>
          </a:xfrm>
          <a:prstGeom prst="wedgeEllipseCallout">
            <a:avLst>
              <a:gd name="adj1" fmla="val -75833"/>
              <a:gd name="adj2" fmla="val 5480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১২০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199" y="2971800"/>
            <a:ext cx="313162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কয়টি পদ্ধতি</a:t>
            </a:r>
          </a:p>
          <a:p>
            <a:pP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দেখতে পেলে?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4495800"/>
            <a:ext cx="10861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8138" y="3005958"/>
            <a:ext cx="430502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পরিমাপের কয়টি পদ্ধতি</a:t>
            </a:r>
          </a:p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থাকলে ভালো হয়?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4495800"/>
            <a:ext cx="122512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OASCountries1l copy.pn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1861784" y="457200"/>
            <a:ext cx="7957128" cy="6078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8574" y="2775045"/>
            <a:ext cx="320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১৯৬০ সাল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1383" y="3823648"/>
            <a:ext cx="47752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এককের আন্তর্জাতিক পদ্ধতি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2260" y="762000"/>
            <a:ext cx="7162800" cy="5383765"/>
            <a:chOff x="8205720" y="2019300"/>
            <a:chExt cx="5372100" cy="5383765"/>
          </a:xfrm>
        </p:grpSpPr>
        <p:sp>
          <p:nvSpPr>
            <p:cNvPr id="10" name="Block Arc 9"/>
            <p:cNvSpPr/>
            <p:nvPr/>
          </p:nvSpPr>
          <p:spPr>
            <a:xfrm>
              <a:off x="8205720" y="2019300"/>
              <a:ext cx="5372100" cy="5372100"/>
            </a:xfrm>
            <a:prstGeom prst="blockArc">
              <a:avLst>
                <a:gd name="adj1" fmla="val 11313034"/>
                <a:gd name="adj2" fmla="val 21393868"/>
                <a:gd name="adj3" fmla="val 9398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54541" y="2421598"/>
              <a:ext cx="4721800" cy="4981467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>
                  <a:gd name="adj" fmla="val 11631085"/>
                </a:avLst>
              </a:prstTxWarp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এস আই বা ইন্টারন্যাশনাল সিস্টেম অব ইউনিট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ng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4278" y="1609462"/>
            <a:ext cx="2399424" cy="1959456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mpere-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2704" y="552450"/>
            <a:ext cx="2362200" cy="1983140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Picture 6" descr="Mass-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3654" y="2682588"/>
            <a:ext cx="2353076" cy="1953400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Picture 7" descr="Candela-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6834" y="3676650"/>
            <a:ext cx="2383808" cy="1963661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Picture 8" descr="Hand-watc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44050" y="3721220"/>
            <a:ext cx="2263367" cy="2080450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" name="Picture 9" descr="Thermometer-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81864" y="1662134"/>
            <a:ext cx="2243920" cy="1927714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1" name="Picture 10" descr="Mole-4-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05870" y="4759038"/>
            <a:ext cx="2259186" cy="1798122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553200" y="2320638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6800" y="3082638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9400" y="4301838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5140038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2473038"/>
            <a:ext cx="139333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দৈর্ঘ্যের একক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4203552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7200" y="3492078"/>
            <a:ext cx="130195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ভরের একক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82200" y="4587506"/>
            <a:ext cx="142218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সময়ের একক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0" y="2015838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29800" y="2405942"/>
            <a:ext cx="172515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তাপমাত্রার একক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4400" y="1177638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55592" y="1237918"/>
            <a:ext cx="151515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প্রবাহের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একক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8624" y="4313214"/>
            <a:ext cx="15359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দীপন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তীব্রতার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একক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3496" y="5317462"/>
            <a:ext cx="195919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পদার্থের পরিমাণের 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একক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804109" y="1478880"/>
            <a:ext cx="3864143" cy="42962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এবার দেখো রাশিগুলো পরিমাপ করতে কী কী এককের প্রয়োজন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41431" y="3069021"/>
            <a:ext cx="99418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1686" y="4012324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কিলোগ্রাম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46175" y="5079124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সেকেণ্ড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32444" y="295157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কেলভিন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4607" y="1966384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4797" y="5089635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ক্যান্ডেলা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98831" y="5988269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7" grpId="0"/>
      <p:bldP spid="17" grpId="1"/>
      <p:bldP spid="18" grpId="0" animBg="1"/>
      <p:bldP spid="19" grpId="0" animBg="1"/>
      <p:bldP spid="20" grpId="0"/>
      <p:bldP spid="20" grpId="1"/>
      <p:bldP spid="21" grpId="0" animBg="1"/>
      <p:bldP spid="22" grpId="0"/>
      <p:bldP spid="22" grpId="1"/>
      <p:bldP spid="23" grpId="0" animBg="1"/>
      <p:bldP spid="24" grpId="0" animBg="1"/>
      <p:bldP spid="25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76548" y="381000"/>
            <a:ext cx="1333500" cy="2209800"/>
            <a:chOff x="4069524" y="381000"/>
            <a:chExt cx="1333500" cy="2209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4724400" y="1295400"/>
              <a:ext cx="0" cy="1295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Cloc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524" y="381000"/>
              <a:ext cx="1333500" cy="13335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4354824" y="2933700"/>
            <a:ext cx="2256968" cy="1295400"/>
            <a:chOff x="1447800" y="2933700"/>
            <a:chExt cx="2256968" cy="1295400"/>
          </a:xfrm>
        </p:grpSpPr>
        <p:cxnSp>
          <p:nvCxnSpPr>
            <p:cNvPr id="9" name="Straight Connector 8"/>
            <p:cNvCxnSpPr/>
            <p:nvPr/>
          </p:nvCxnSpPr>
          <p:spPr>
            <a:xfrm rot="10800000" flipV="1">
              <a:off x="2409368" y="3636482"/>
              <a:ext cx="1295400" cy="6366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Length-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" y="2933700"/>
              <a:ext cx="1295400" cy="1295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4888224" y="4038600"/>
            <a:ext cx="1981200" cy="1951758"/>
            <a:chOff x="1981200" y="4038600"/>
            <a:chExt cx="1981200" cy="1951758"/>
          </a:xfrm>
        </p:grpSpPr>
        <p:cxnSp>
          <p:nvCxnSpPr>
            <p:cNvPr id="12" name="Straight Connector 11"/>
            <p:cNvCxnSpPr>
              <a:endCxn id="13" idx="7"/>
            </p:cNvCxnSpPr>
            <p:nvPr/>
          </p:nvCxnSpPr>
          <p:spPr>
            <a:xfrm flipH="1">
              <a:off x="3151934" y="4038600"/>
              <a:ext cx="810466" cy="838675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981200" y="4686300"/>
              <a:ext cx="1371600" cy="13040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8317224" y="1600200"/>
            <a:ext cx="1943100" cy="1524000"/>
            <a:chOff x="5410200" y="1600200"/>
            <a:chExt cx="1943100" cy="152400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5410200" y="2514600"/>
              <a:ext cx="990600" cy="609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Tem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1600200"/>
              <a:ext cx="1333500" cy="133350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4888224" y="1198832"/>
            <a:ext cx="1828800" cy="1696768"/>
            <a:chOff x="1981200" y="1198832"/>
            <a:chExt cx="1828800" cy="1696768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2743200" y="1981200"/>
              <a:ext cx="1066800" cy="914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Snapsho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0" y="1198832"/>
              <a:ext cx="1295400" cy="12776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8241024" y="3733800"/>
            <a:ext cx="2286000" cy="1409700"/>
            <a:chOff x="5334000" y="3733800"/>
            <a:chExt cx="2286000" cy="14097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334000" y="3733800"/>
              <a:ext cx="1219200" cy="609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Ampere-jp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224" y="3756568"/>
              <a:ext cx="1378776" cy="13869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7090848" y="4267200"/>
            <a:ext cx="1333500" cy="2247900"/>
            <a:chOff x="4183824" y="4267200"/>
            <a:chExt cx="1333500" cy="22479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648200" y="4267200"/>
              <a:ext cx="15240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Candela-jpg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3824" y="5184688"/>
              <a:ext cx="1333500" cy="133041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6252648" y="2247900"/>
            <a:ext cx="2511998" cy="2456178"/>
            <a:chOff x="3498024" y="2286000"/>
            <a:chExt cx="2511998" cy="2456178"/>
          </a:xfrm>
        </p:grpSpPr>
        <p:pic>
          <p:nvPicPr>
            <p:cNvPr id="27" name="Picture 26" descr="Glob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8024" y="2286000"/>
              <a:ext cx="2511998" cy="245617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638800" y="3166750"/>
              <a:ext cx="21739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এসআই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507224" y="3352800"/>
            <a:ext cx="99418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8224" y="1600200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কিলোগ্রাম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8024" y="838200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সেকেণ্ড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000419">
            <a:off x="9108193" y="4315447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02279" y="2242121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কেলভিন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8024" y="5562600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ক্যান্ডেলা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3024" y="5105400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204716" y="1637731"/>
            <a:ext cx="3835021" cy="3957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আন্তর্জাতিক পদ্ধতিতে পরিমাপের মৌলিক এককসমূহ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6600" u="sng" dirty="0" smtClean="0">
                <a:solidFill>
                  <a:srgbClr val="FF0000"/>
                </a:solidFill>
              </a:rPr>
              <a:t>দলীয় কাজ</a:t>
            </a:r>
            <a:endParaRPr lang="en-US" sz="6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199" y="1794093"/>
            <a:ext cx="11353801" cy="3376996"/>
          </a:xfrm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আন্তর্জাতিক পদ্ধতিতে পরিমাপের মৌলিক </a:t>
            </a:r>
          </a:p>
          <a:p>
            <a:pPr>
              <a:buNone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এককসমূহ কিকি?</a:t>
            </a: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কাকে বলে? রাশি কত প্রকার ও কিকি?</a:t>
            </a:r>
          </a:p>
          <a:p>
            <a:pPr>
              <a:buNone/>
            </a:pP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বাড়ীর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কাজ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6538" y="4808484"/>
            <a:ext cx="11293366" cy="83557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মৌলিক রাশি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লব্ধ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5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724" y="1277007"/>
            <a:ext cx="8828689" cy="32966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05" y="626166"/>
            <a:ext cx="10478052" cy="5393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6400" y="1225826"/>
            <a:ext cx="3454400" cy="137160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7308" y="1266540"/>
            <a:ext cx="3027477" cy="1489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4973" y="4220197"/>
            <a:ext cx="804672" cy="9429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7791" y="1684927"/>
            <a:ext cx="4991652" cy="37437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0469" y="2989862"/>
            <a:ext cx="1354023" cy="1183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55201" y="2971801"/>
            <a:ext cx="1242468" cy="11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2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0.02674 0.025 0.06267 0.11435 0.10538 0.12754 C 0.14809 0.14074 0.23056 0.10324 0.2566 0.07986 C 0.28264 0.05648 0.29167 0.01296 0.26198 -0.01297 C 0.23229 -0.03889 0.13125 -0.07361 0.0783 -0.07524 C 0.02535 -0.07686 -0.04305 -0.03519 -0.05538 -0.02315 C -0.06771 -0.01111 -0.02674 -0.025 -1.94444E-6 7.40741E-7 Z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-0.06805 C 0.08525 -0.06805 0.14132 0.0132 0.14132 0.11297 C 0.14132 0.21274 0.08525 0.29422 0.01632 0.29422 C -0.0526 0.29422 -0.10868 0.21274 -0.10868 0.11297 C -0.10868 0.0132 -0.0526 -0.06805 0.01632 -0.06805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45" t="3597"/>
          <a:stretch/>
        </p:blipFill>
        <p:spPr>
          <a:xfrm>
            <a:off x="8572500" y="0"/>
            <a:ext cx="3619500" cy="6807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45" t="3597"/>
          <a:stretch/>
        </p:blipFill>
        <p:spPr>
          <a:xfrm rot="10800000">
            <a:off x="19050" y="12356"/>
            <a:ext cx="3619500" cy="6807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331" y="1992343"/>
            <a:ext cx="3206969" cy="3025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21" y="5438775"/>
            <a:ext cx="4747780" cy="1209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2051" y="2457450"/>
            <a:ext cx="4705350" cy="295275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সহ-প্রধান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spc="-150" dirty="0" smtClean="0">
                <a:latin typeface="NikoshBAN" pitchFamily="2" charset="0"/>
                <a:cs typeface="NikoshBAN" pitchFamily="2" charset="0"/>
              </a:rPr>
              <a:t>মোগলটুলা উচ্চ বিদ্যালয়</a:t>
            </a:r>
            <a:endParaRPr lang="en-US" sz="4000" spc="-15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০১৭৩৩-২৮৩৯৮৮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shahjahanxp</a:t>
            </a:r>
            <a:r>
              <a:rPr lang="en-US" sz="2800" dirty="0" smtClean="0">
                <a:latin typeface="MS PGothic" pitchFamily="34" charset="-128"/>
                <a:ea typeface="MS PGothic" pitchFamily="34" charset="-128"/>
                <a:cs typeface="NikoshBAN" pitchFamily="2" charset="0"/>
              </a:rPr>
              <a:t>85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2790497" y="611571"/>
            <a:ext cx="7173310" cy="1371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6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53104" y="2267365"/>
            <a:ext cx="8765628" cy="330829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 প্রথম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রিমাপ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r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184" y="1056449"/>
            <a:ext cx="3374530" cy="465789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8" name="Oval 7"/>
          <p:cNvSpPr/>
          <p:nvPr/>
        </p:nvSpPr>
        <p:spPr>
          <a:xfrm>
            <a:off x="3389586" y="422385"/>
            <a:ext cx="7126014" cy="1371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6352" y="554311"/>
            <a:ext cx="5144357" cy="946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/>
              </a:rPr>
              <a:t>পাঠ শিরোনামঃ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45" t="3597"/>
          <a:stretch/>
        </p:blipFill>
        <p:spPr>
          <a:xfrm rot="10800000">
            <a:off x="19050" y="12356"/>
            <a:ext cx="2834509" cy="6807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45" t="3597"/>
          <a:stretch/>
        </p:blipFill>
        <p:spPr>
          <a:xfrm>
            <a:off x="9774620" y="0"/>
            <a:ext cx="2417379" cy="6807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6758" y="3093460"/>
            <a:ext cx="9059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7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রিমাপ</a:t>
            </a:r>
            <a:r>
              <a:rPr lang="en-US" sz="7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48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711" y="2122814"/>
            <a:ext cx="101287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 </a:t>
            </a:r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ভৌত রাশি কি তা বলতে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ভৌত রাশির প্রকারভেদ সম্পর্কে বলতে 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 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পরিমাপের প্রয়োজনীয়তা ব্যাখ্যা করতে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1170" y="780965"/>
            <a:ext cx="3017285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0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71" y="5108028"/>
            <a:ext cx="4747780" cy="133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828798" y="764275"/>
            <a:ext cx="9021171" cy="12692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185" y="3193573"/>
            <a:ext cx="827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129" y="2565779"/>
            <a:ext cx="810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রহস্য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উদঘাটন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185" y="3807719"/>
            <a:ext cx="1013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সূত্রগুলোর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অনুসরণে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9241" y="4408217"/>
            <a:ext cx="1000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বিজ্ঞা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প্রকৃষ্ট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6537" y="5063309"/>
            <a:ext cx="8872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বিজ্ঞা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পর্ষবেক্ষণ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0246" y="517193"/>
            <a:ext cx="7342494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রহস্য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উদঘাটন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89" y="1453704"/>
            <a:ext cx="11450471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অধ্যয়নই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উদঘাটন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অনুধাবন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3183" y="3595945"/>
            <a:ext cx="6769290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319" y="4326336"/>
            <a:ext cx="10945505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মহাকর্য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সংরক্ষণশীলতা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শিশুকাল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অত্যাবশ্যক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নিয়ম-কানুন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পাল্টাতে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3" y="696030"/>
            <a:ext cx="1146153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সূত্রগুলোর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অনুসরণে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242" y="1637733"/>
            <a:ext cx="530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টেলিভিশন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243" y="2142698"/>
            <a:ext cx="522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রকেট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মহাশূন্যে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উড়ে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186" y="2620370"/>
            <a:ext cx="589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কৃত্রিম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উপগ্রহ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পৃথিবীর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চারপাশে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ঘোরে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6537" y="3179928"/>
            <a:ext cx="90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ইন্টানেট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মুহূর্তে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পৃথিবীর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একপ্রান্ত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অন্যপ্রান্তে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ঘুরে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আসা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7480" y="3643952"/>
            <a:ext cx="530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ফোন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8423" y="4162567"/>
            <a:ext cx="491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সাবমেরিন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ডুবে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থাকে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2424" y="4774600"/>
            <a:ext cx="976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মৌলিকসূত্রগুলো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প্রষুক্তির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উদ্ভাবনের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নিয়মাবলী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1135</TotalTime>
  <Words>870</Words>
  <Application>Microsoft Office PowerPoint</Application>
  <PresentationFormat>Custom</PresentationFormat>
  <Paragraphs>192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Median</vt:lpstr>
      <vt:lpstr>Packager Shell Object</vt:lpstr>
      <vt:lpstr>Slide 1</vt:lpstr>
      <vt:lpstr>Slide 2</vt:lpstr>
      <vt:lpstr>Slide 3</vt:lpstr>
      <vt:lpstr>Slide 4</vt:lpstr>
      <vt:lpstr>পাঠ শিরোনামঃ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দলীয় কাজ</vt:lpstr>
      <vt:lpstr>বাড়ীর কাজ 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DOEL</dc:creator>
  <cp:lastModifiedBy>3HVCN72</cp:lastModifiedBy>
  <cp:revision>196</cp:revision>
  <dcterms:created xsi:type="dcterms:W3CDTF">2015-08-31T13:14:45Z</dcterms:created>
  <dcterms:modified xsi:type="dcterms:W3CDTF">2017-10-13T16:40:26Z</dcterms:modified>
</cp:coreProperties>
</file>